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18"/>
  </p:notesMasterIdLst>
  <p:sldIdLst>
    <p:sldId id="258" r:id="rId2"/>
    <p:sldId id="293" r:id="rId3"/>
    <p:sldId id="294" r:id="rId4"/>
    <p:sldId id="297" r:id="rId5"/>
    <p:sldId id="298" r:id="rId6"/>
    <p:sldId id="295" r:id="rId7"/>
    <p:sldId id="304" r:id="rId8"/>
    <p:sldId id="296" r:id="rId9"/>
    <p:sldId id="307" r:id="rId10"/>
    <p:sldId id="300" r:id="rId11"/>
    <p:sldId id="301" r:id="rId12"/>
    <p:sldId id="302" r:id="rId13"/>
    <p:sldId id="303" r:id="rId14"/>
    <p:sldId id="305" r:id="rId15"/>
    <p:sldId id="308" r:id="rId16"/>
    <p:sldId id="306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38B59-945C-4AE6-B816-FEA52FDB5EB4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CD7FD-C4D1-4455-BAD8-4C815A59D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2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2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46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4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9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6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3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2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0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1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9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E791-DEC6-4EC1-9FD7-36FAC2ACB88E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0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25" y="1845733"/>
            <a:ext cx="11631826" cy="23488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300" b="1" dirty="0" smtClean="0">
                <a:latin typeface="+mn-lt"/>
              </a:rPr>
              <a:t/>
            </a:r>
            <a:br>
              <a:rPr lang="ru-RU" sz="3300" b="1" dirty="0" smtClean="0">
                <a:latin typeface="+mn-lt"/>
              </a:rPr>
            </a:br>
            <a:r>
              <a:rPr lang="ru-RU" sz="3300" b="1" dirty="0" smtClean="0">
                <a:latin typeface="+mn-lt"/>
              </a:rPr>
              <a:t>Обсуждение вопроса о переходе школ Чеченской Республики на профильное обучение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6949" cy="6178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16501" y="5753630"/>
            <a:ext cx="606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Департамент по контролю (надзору) в сфере образования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3120" y="124253"/>
            <a:ext cx="814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Министерство образования и науки Чеченской Республики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6559" y="6412088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май 2024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6764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44010"/>
              </p:ext>
            </p:extLst>
          </p:nvPr>
        </p:nvGraphicFramePr>
        <p:xfrm>
          <a:off x="141317" y="1122218"/>
          <a:ext cx="11937076" cy="504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6262">
                  <a:extLst>
                    <a:ext uri="{9D8B030D-6E8A-4147-A177-3AD203B41FA5}">
                      <a16:colId xmlns:a16="http://schemas.microsoft.com/office/drawing/2014/main" val="1610068813"/>
                    </a:ext>
                  </a:extLst>
                </a:gridCol>
                <a:gridCol w="3896262">
                  <a:extLst>
                    <a:ext uri="{9D8B030D-6E8A-4147-A177-3AD203B41FA5}">
                      <a16:colId xmlns:a16="http://schemas.microsoft.com/office/drawing/2014/main" val="2687528530"/>
                    </a:ext>
                  </a:extLst>
                </a:gridCol>
                <a:gridCol w="2394577">
                  <a:extLst>
                    <a:ext uri="{9D8B030D-6E8A-4147-A177-3AD203B41FA5}">
                      <a16:colId xmlns:a16="http://schemas.microsoft.com/office/drawing/2014/main" val="1939445168"/>
                    </a:ext>
                  </a:extLst>
                </a:gridCol>
                <a:gridCol w="1749975">
                  <a:extLst>
                    <a:ext uri="{9D8B030D-6E8A-4147-A177-3AD203B41FA5}">
                      <a16:colId xmlns:a16="http://schemas.microsoft.com/office/drawing/2014/main" val="1678168469"/>
                    </a:ext>
                  </a:extLst>
                </a:gridCol>
              </a:tblGrid>
              <a:tr h="64361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Профиль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Предметы и курсы для углубленного изучения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Без родного языка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 родным языком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573333269"/>
                  </a:ext>
                </a:extLst>
              </a:tr>
              <a:tr h="1831816">
                <a:tc rowSpan="2"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Технологический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Инженерный: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физика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1 (№ 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52442"/>
                  </a:ext>
                </a:extLst>
              </a:tr>
              <a:tr h="1314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Информационно-технологический: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информатика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465404"/>
                  </a:ext>
                </a:extLst>
              </a:tr>
              <a:tr h="64361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Химия и биология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(№ 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40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17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76987"/>
              </p:ext>
            </p:extLst>
          </p:nvPr>
        </p:nvGraphicFramePr>
        <p:xfrm>
          <a:off x="166255" y="1113902"/>
          <a:ext cx="11804071" cy="5278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849">
                  <a:extLst>
                    <a:ext uri="{9D8B030D-6E8A-4147-A177-3AD203B41FA5}">
                      <a16:colId xmlns:a16="http://schemas.microsoft.com/office/drawing/2014/main" val="2514653732"/>
                    </a:ext>
                  </a:extLst>
                </a:gridCol>
                <a:gridCol w="3852849">
                  <a:extLst>
                    <a:ext uri="{9D8B030D-6E8A-4147-A177-3AD203B41FA5}">
                      <a16:colId xmlns:a16="http://schemas.microsoft.com/office/drawing/2014/main" val="491711082"/>
                    </a:ext>
                  </a:extLst>
                </a:gridCol>
                <a:gridCol w="2367896">
                  <a:extLst>
                    <a:ext uri="{9D8B030D-6E8A-4147-A177-3AD203B41FA5}">
                      <a16:colId xmlns:a16="http://schemas.microsoft.com/office/drawing/2014/main" val="2487599712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val="246232207"/>
                    </a:ext>
                  </a:extLst>
                </a:gridCol>
              </a:tblGrid>
              <a:tr h="879764">
                <a:tc rowSpan="6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Гуманитарный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Литература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4)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18)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6304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иностранный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2 (№ 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403796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3 (№ 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30434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История и 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4 (№ 7)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00735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5 (№ 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0700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обществознание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6 (№ 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43579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099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79846"/>
              </p:ext>
            </p:extLst>
          </p:nvPr>
        </p:nvGraphicFramePr>
        <p:xfrm>
          <a:off x="166255" y="1163783"/>
          <a:ext cx="11754196" cy="5062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6570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  <a:gridCol w="3836570">
                  <a:extLst>
                    <a:ext uri="{9D8B030D-6E8A-4147-A177-3AD203B41FA5}">
                      <a16:colId xmlns:a16="http://schemas.microsoft.com/office/drawing/2014/main" val="1390259234"/>
                    </a:ext>
                  </a:extLst>
                </a:gridCol>
                <a:gridCol w="2357891">
                  <a:extLst>
                    <a:ext uri="{9D8B030D-6E8A-4147-A177-3AD203B41FA5}">
                      <a16:colId xmlns:a16="http://schemas.microsoft.com/office/drawing/2014/main" val="4082837916"/>
                    </a:ext>
                  </a:extLst>
                </a:gridCol>
                <a:gridCol w="1723165">
                  <a:extLst>
                    <a:ext uri="{9D8B030D-6E8A-4147-A177-3AD203B41FA5}">
                      <a16:colId xmlns:a16="http://schemas.microsoft.com/office/drawing/2014/main" val="2829367764"/>
                    </a:ext>
                  </a:extLst>
                </a:gridCol>
              </a:tblGrid>
              <a:tr h="1398835">
                <a:tc rowSpan="3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Математика (алгебра и начала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матанализа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, геометрия, вероятность и статистика)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10)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17)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1398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статистика), 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11)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79194"/>
                  </a:ext>
                </a:extLst>
              </a:tr>
              <a:tr h="865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3 (№ 12)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316607"/>
                  </a:ext>
                </a:extLst>
              </a:tr>
              <a:tr h="1398835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Универсальный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Школа сама определяет два предмета для изучения на углубленном уровне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13)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3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756" y="1803863"/>
            <a:ext cx="11479876" cy="344978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Решите, какие варианты учебных планов больше </a:t>
            </a:r>
            <a:r>
              <a:rPr lang="ru-RU" sz="2800" b="1" dirty="0">
                <a:solidFill>
                  <a:srgbClr val="0070C0"/>
                </a:solidFill>
              </a:rPr>
              <a:t>подходят вашей школе.</a:t>
            </a:r>
            <a:r>
              <a:rPr lang="ru-RU" sz="2800" b="1" dirty="0"/>
              <a:t> Можете разработать </a:t>
            </a:r>
            <a:r>
              <a:rPr lang="ru-RU" sz="2800" b="1" dirty="0">
                <a:solidFill>
                  <a:srgbClr val="0070C0"/>
                </a:solidFill>
              </a:rPr>
              <a:t>несколько учебных планов одного или разных профилей обучения. </a:t>
            </a:r>
            <a:r>
              <a:rPr lang="ru-RU" sz="2800" b="1" dirty="0"/>
              <a:t>Если нет подходящего федерального варианта – </a:t>
            </a:r>
            <a:r>
              <a:rPr lang="ru-RU" sz="2800" b="1" dirty="0">
                <a:solidFill>
                  <a:srgbClr val="0070C0"/>
                </a:solidFill>
              </a:rPr>
              <a:t>скорректируйте предложенные</a:t>
            </a:r>
            <a:r>
              <a:rPr lang="ru-RU" sz="2800" b="1" dirty="0"/>
              <a:t>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</a:t>
            </a:r>
            <a:r>
              <a:rPr lang="ru-RU" sz="2800" b="1" dirty="0" err="1"/>
              <a:t>тьютором</a:t>
            </a:r>
            <a:r>
              <a:rPr lang="ru-RU" sz="2800" b="1" dirty="0"/>
              <a:t>, психологом, учителем, директором </a:t>
            </a:r>
            <a:r>
              <a:rPr lang="ru-RU" sz="2800" b="1" dirty="0">
                <a:solidFill>
                  <a:srgbClr val="0070C0"/>
                </a:solidFill>
              </a:rPr>
              <a:t>(п. 131.16 ФОП СОО).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4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Алгоритм действий муниципального департамента (отдела) образования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433659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Взять под личный контроль процесс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перехода на профильное обучение.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Издать нормативно-распорядительный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акт (приказ) о переходе на профильное обучение с определением конкретных профилей в подведомственных школах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45806"/>
              </p:ext>
            </p:extLst>
          </p:nvPr>
        </p:nvGraphicFramePr>
        <p:xfrm>
          <a:off x="252153" y="2415483"/>
          <a:ext cx="11687694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Провести разъяснительную работу с родительской общественностью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Данную информацию разместить на сайте департамента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(отдела)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019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Предложения по введению профильного обучения. Алгоритм действий.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7701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Провести опрос учащихся и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по выбору профиля обучения.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Классным руководителям систематизировать результаты опроса и составить списки учеников, которые планируют продолжить обучение в 10 классе вашей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школы.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76482"/>
              </p:ext>
            </p:extLst>
          </p:nvPr>
        </p:nvGraphicFramePr>
        <p:xfrm>
          <a:off x="252153" y="2415483"/>
          <a:ext cx="11687694" cy="1565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Разработать и утвердить локальный нормативный акт «Положение о профильном обучении»,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в котором необходимо закрепить принципы формирования профилей и комплектования профильных классов.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Каждой школе определиться с профильными классами на уровне среднего общего образования.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18755"/>
              </p:ext>
            </p:extLst>
          </p:nvPr>
        </p:nvGraphicFramePr>
        <p:xfrm>
          <a:off x="252153" y="4540387"/>
          <a:ext cx="11687694" cy="1114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098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7037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7. Проинформируйте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и учеников об условиях индивидуального отбора заранее, разместив информацию на официальном сайте и стендах школы.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17335"/>
              </p:ext>
            </p:extLst>
          </p:nvPr>
        </p:nvGraphicFramePr>
        <p:xfrm>
          <a:off x="252153" y="3993626"/>
          <a:ext cx="11687694" cy="954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5. Прописать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профили в порядке приема на обучение в 2024-2025 учебном году.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5035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 Издать приказ об организации индивидуального отбора в профильные 10-е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классы.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76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975" y="3304856"/>
            <a:ext cx="9325494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dirty="0" smtClean="0"/>
              <a:t>Спасибо за внимание.</a:t>
            </a:r>
            <a:endParaRPr lang="ru-RU" sz="4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16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27358"/>
            <a:ext cx="10574867" cy="1549400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2000" b="1" dirty="0"/>
              <a:t>Постановление Правительства Чеченской Республики от 5 мая 2015 г. N 80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</a:t>
            </a:r>
            <a:r>
              <a:rPr lang="ru-RU" sz="2000" b="1" dirty="0" smtClean="0"/>
              <a:t>обучения»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737637"/>
            <a:ext cx="105156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/>
              <a:t>Приказ Министерства образования и науки РФ от 17 мая 2012 г. № 413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федерального государственного образовательного стандарта среднего (полного) общего </a:t>
            </a:r>
            <a:r>
              <a:rPr lang="ru-RU" sz="2000" b="1" dirty="0" smtClean="0"/>
              <a:t>образования»</a:t>
            </a:r>
            <a:endParaRPr lang="ru-RU" sz="20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8200" y="1819010"/>
            <a:ext cx="10574867" cy="9072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Часть 5 статьи 67  Федерального закона </a:t>
            </a:r>
            <a:r>
              <a:rPr lang="ru-RU" sz="2400" dirty="0"/>
              <a:t>от 29 декабря 2012 г. </a:t>
            </a:r>
            <a:r>
              <a:rPr lang="ru-RU" sz="2400" dirty="0" smtClean="0"/>
              <a:t>№ </a:t>
            </a:r>
            <a:r>
              <a:rPr lang="ru-RU" sz="2400" dirty="0"/>
              <a:t>273-ФЗ </a:t>
            </a:r>
            <a:r>
              <a:rPr lang="ru-RU" sz="2400" dirty="0" smtClean="0"/>
              <a:t>«Об </a:t>
            </a:r>
            <a:r>
              <a:rPr lang="ru-RU" sz="2400" dirty="0"/>
              <a:t>образовании в Российской </a:t>
            </a:r>
            <a:r>
              <a:rPr lang="ru-RU" sz="2400" dirty="0" smtClean="0"/>
              <a:t>Федерации»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987146"/>
            <a:ext cx="10515600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Статья 17.1 Закона </a:t>
            </a:r>
            <a:r>
              <a:rPr lang="ru-RU" b="1" dirty="0"/>
              <a:t>Чеченской Республики от 30 октября 2014 года </a:t>
            </a:r>
            <a:r>
              <a:rPr lang="ru-RU" b="1" dirty="0" smtClean="0"/>
              <a:t>№ </a:t>
            </a:r>
            <a:r>
              <a:rPr lang="ru-RU" b="1" dirty="0"/>
              <a:t>37-РЗ </a:t>
            </a:r>
            <a:r>
              <a:rPr lang="ru-RU" b="1" dirty="0" smtClean="0"/>
              <a:t>«Об </a:t>
            </a:r>
            <a:r>
              <a:rPr lang="ru-RU" b="1" dirty="0"/>
              <a:t>образовании в Чеченской </a:t>
            </a:r>
            <a:r>
              <a:rPr lang="ru-RU" b="1" dirty="0" smtClean="0"/>
              <a:t>Республике»  (статья введена 19 ноября 2021 года)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414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878640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2 сентября 2020 г. № 458 </a:t>
            </a:r>
            <a:r>
              <a:rPr lang="ru-RU" sz="2400" b="1" dirty="0" smtClean="0"/>
              <a:t>«Об </a:t>
            </a:r>
            <a:r>
              <a:rPr lang="ru-RU" sz="2400" b="1" dirty="0"/>
              <a:t>утверждении Порядка приема на обучение по образовательным программам начального общего, основного общего и среднего общего </a:t>
            </a:r>
            <a:r>
              <a:rPr lang="ru-RU" sz="2400" b="1" dirty="0" smtClean="0"/>
              <a:t>образования» с изменениями и дополнениями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766796"/>
            <a:ext cx="105156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</p:spTree>
    <p:extLst>
      <p:ext uri="{BB962C8B-B14F-4D97-AF65-F5344CB8AC3E}">
        <p14:creationId xmlns:p14="http://schemas.microsoft.com/office/powerpoint/2010/main" val="404809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Статья 17.1 Закона Чеченской Республики от 30 октября 2014 года № 37-РЗ «Об образовании в Чеченской Республике»  (статья введена 19 ноября 2021 года) </a:t>
            </a:r>
            <a:r>
              <a:rPr lang="ru-RU" sz="2800" dirty="0" smtClean="0"/>
              <a:t>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Чеченской Республики для получения основного общего и среднего общего образования с углубленным изучением отдельных учебных предметов или профильного обучения допускается в случаях и в порядке, установленных </a:t>
            </a:r>
            <a:r>
              <a:rPr lang="ru-RU" sz="3200" dirty="0">
                <a:solidFill>
                  <a:srgbClr val="FFFF00"/>
                </a:solidFill>
              </a:rPr>
              <a:t>Правительством Чеченской Республики.</a:t>
            </a:r>
            <a:r>
              <a:rPr lang="ru-RU" sz="3200" dirty="0"/>
              <a:t>".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427" y="157656"/>
            <a:ext cx="11338034" cy="28535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1792" y="3129384"/>
            <a:ext cx="10849303" cy="35394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</a:rPr>
              <a:t>Утвердить прилагаемый </a:t>
            </a:r>
            <a:r>
              <a:rPr lang="ru-RU" sz="3200" b="1" dirty="0">
                <a:solidFill>
                  <a:srgbClr val="FFFF00"/>
                </a:solidFill>
              </a:rPr>
              <a:t>Порядок</a:t>
            </a:r>
            <a:r>
              <a:rPr lang="ru-RU" sz="3200" b="1" dirty="0">
                <a:solidFill>
                  <a:schemeClr val="bg1"/>
                </a:solidFill>
              </a:rPr>
              <a:t> организации индивидуального отбора при приеме </a:t>
            </a:r>
            <a:r>
              <a:rPr lang="ru-RU" sz="3200" b="1" dirty="0" smtClean="0">
                <a:solidFill>
                  <a:schemeClr val="bg1"/>
                </a:solidFill>
              </a:rPr>
              <a:t>либо переводе </a:t>
            </a:r>
            <a:r>
              <a:rPr lang="ru-RU" sz="3200" b="1" dirty="0">
                <a:solidFill>
                  <a:schemeClr val="bg1"/>
                </a:solidFill>
              </a:rPr>
              <a:t>в государственные и муниципальные образовательные организации для получения </a:t>
            </a:r>
            <a:r>
              <a:rPr lang="ru-RU" sz="3200" b="1" dirty="0" smtClean="0">
                <a:solidFill>
                  <a:schemeClr val="bg1"/>
                </a:solidFill>
              </a:rPr>
              <a:t>основного общего </a:t>
            </a:r>
            <a:r>
              <a:rPr lang="ru-RU" sz="3200" b="1" dirty="0">
                <a:solidFill>
                  <a:schemeClr val="bg1"/>
                </a:solidFill>
              </a:rPr>
              <a:t>и среднего общего образования с углубленным изучением отдельных учебных предметов </a:t>
            </a:r>
            <a:r>
              <a:rPr lang="ru-RU" sz="3200" b="1" dirty="0" smtClean="0">
                <a:solidFill>
                  <a:schemeClr val="bg1"/>
                </a:solidFill>
              </a:rPr>
              <a:t>или для </a:t>
            </a:r>
            <a:r>
              <a:rPr lang="ru-RU" sz="3200" b="1" dirty="0">
                <a:solidFill>
                  <a:schemeClr val="bg1"/>
                </a:solidFill>
              </a:rPr>
              <a:t>профильного </a:t>
            </a:r>
            <a:r>
              <a:rPr lang="ru-RU" sz="3200" b="1" dirty="0" smtClean="0">
                <a:solidFill>
                  <a:schemeClr val="bg1"/>
                </a:solidFill>
              </a:rPr>
              <a:t>обучения (п. 1 данного постановления) 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26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Часть 5 статьи 67  Федерального закона от 29 декабря 2012 г. № 273-ФЗ «Об образовании в Российской Федерации</a:t>
            </a:r>
            <a:r>
              <a:rPr lang="ru-RU" sz="2800" b="1" dirty="0" smtClean="0"/>
              <a:t>»: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законодательством </a:t>
            </a:r>
            <a:r>
              <a:rPr lang="ru-RU" sz="3200" b="1" dirty="0">
                <a:solidFill>
                  <a:srgbClr val="FFFF00"/>
                </a:solidFill>
              </a:rPr>
              <a:t>субъекта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16300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800" b="1" dirty="0"/>
              <a:t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</a:t>
            </a:r>
            <a:r>
              <a:rPr lang="ru-RU" sz="2800" b="1" dirty="0" smtClean="0"/>
              <a:t>дополнениями: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Организация </a:t>
            </a:r>
            <a:r>
              <a:rPr lang="ru-RU" sz="3200" dirty="0"/>
              <a:t>индивидуального отбора при приеме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</a:t>
            </a:r>
            <a:r>
              <a:rPr lang="ru-RU" sz="3200" dirty="0">
                <a:solidFill>
                  <a:srgbClr val="FFFF00"/>
                </a:solidFill>
              </a:rPr>
              <a:t>законодательством субъекта Российской </a:t>
            </a:r>
            <a:r>
              <a:rPr lang="ru-RU" sz="3200" dirty="0" smtClean="0">
                <a:solidFill>
                  <a:srgbClr val="FFFF00"/>
                </a:solidFill>
              </a:rPr>
              <a:t>Федерации</a:t>
            </a:r>
            <a:r>
              <a:rPr lang="ru-RU" sz="3200" dirty="0" smtClean="0"/>
              <a:t> (п. 18 данного Порядка)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8135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206210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В ФОП есть 19 примерных учебных планов по профилям с вариациями предметов, изучаемых на углубленном уровне. Каждый включает </a:t>
            </a:r>
            <a:r>
              <a:rPr lang="ru-RU" sz="3200" dirty="0" err="1"/>
              <a:t>расчасовку</a:t>
            </a:r>
            <a:r>
              <a:rPr lang="ru-RU" sz="3200" dirty="0"/>
              <a:t> для пятидневной и шестидневной учебной недели.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32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> 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4000" b="1" dirty="0" smtClean="0"/>
              <a:t>Единое содержание общего образования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На портале: </a:t>
            </a:r>
            <a:r>
              <a:rPr lang="en-US" sz="3200" dirty="0" smtClean="0">
                <a:solidFill>
                  <a:schemeClr val="tx1"/>
                </a:solidFill>
              </a:rPr>
              <a:t>edsoo.ru</a:t>
            </a:r>
            <a:r>
              <a:rPr lang="ru-RU" sz="3200" dirty="0" smtClean="0"/>
              <a:t> есть федеральные рабочие </a:t>
            </a:r>
            <a:r>
              <a:rPr lang="ru-RU" sz="3200" dirty="0"/>
              <a:t>п</a:t>
            </a:r>
            <a:r>
              <a:rPr lang="ru-RU" sz="3200" dirty="0" smtClean="0"/>
              <a:t>рограммы предметов как для базового уровня так и для углубленного уровня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08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12068</TotalTime>
  <Words>1153</Words>
  <Application>Microsoft Office PowerPoint</Application>
  <PresentationFormat>Широкоэкранный</PresentationFormat>
  <Paragraphs>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 Обсуждение вопроса о переходе школ Чеченской Республики на профильное обучение </vt:lpstr>
      <vt:lpstr>Нормативно-правовая база, в соответствии с которой осуществляется переход на профильное обучение</vt:lpstr>
      <vt:lpstr>Нормативно-правовая база, в соответствии с которой осуществляется переход на профильное обучение</vt:lpstr>
      <vt:lpstr>Статья 17.1 Закона Чеченской Республики от 30 октября 2014 года № 37-РЗ «Об образовании в Чеченской Республике»  (статья введена 19 ноября 2021 года) :</vt:lpstr>
      <vt:lpstr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vt:lpstr>
      <vt:lpstr>Часть 5 статьи 67  Федерального закона от 29 декабря 2012 г. № 273-ФЗ «Об образовании в Российской Федерации»:</vt:lpstr>
      <vt:lpstr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дополнениями:</vt:lpstr>
      <vt:lpstr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vt:lpstr>
      <vt:lpstr>  Единое содержание общего образования   </vt:lpstr>
      <vt:lpstr>Варианты федеральных учебных планов СОО</vt:lpstr>
      <vt:lpstr>Варианты федеральных учебных планов СОО</vt:lpstr>
      <vt:lpstr>Варианты федеральных учебных планов СОО</vt:lpstr>
      <vt:lpstr>Решите, какие варианты учебных планов больше подходят вашей школе. Можете разработать несколько учебных планов одного или разных профилей обучения. Если нет подходящего федерального варианта – скорректируйте предложенные.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тьютором, психологом, учителем, директором (п. 131.16 ФОП СОО).</vt:lpstr>
      <vt:lpstr>Алгоритм действий муниципального департамента (отдела) образования</vt:lpstr>
      <vt:lpstr>Предложения по введению профильного обучения. Алгоритм действий.</vt:lpstr>
      <vt:lpstr>Спасибо за внимание.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руководителей образовательных организаций Чеченской Республики по изменениям законодательства в сфере образования</dc:title>
  <dc:creator>Moin95</dc:creator>
  <cp:lastModifiedBy>Мовсар-36</cp:lastModifiedBy>
  <cp:revision>328</cp:revision>
  <cp:lastPrinted>2023-03-22T11:55:40Z</cp:lastPrinted>
  <dcterms:created xsi:type="dcterms:W3CDTF">2022-03-10T09:16:42Z</dcterms:created>
  <dcterms:modified xsi:type="dcterms:W3CDTF">2024-05-20T13:16:56Z</dcterms:modified>
</cp:coreProperties>
</file>